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096" y="9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31.12.21\&#1050;&#1088;&#1072;&#1089;&#1086;&#1090;&#1072;%202021%20-%2012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31.12.21\&#1050;&#1088;&#1072;&#1089;&#1086;&#1090;&#1072;%202021%20-%2012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31.12.21\&#1050;&#1088;&#1072;&#1089;&#1086;&#1090;&#1072;%202021%20-%2012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31.12.21\&#1050;&#1088;&#1072;&#1089;&#1086;&#1090;&#1072;%202021%20-%2012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31.12.21\&#1050;&#1088;&#1072;&#1089;&#1086;&#1090;&#1072;%202021%20-%2012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31.12.21\&#1050;&#1088;&#1072;&#1089;&#1086;&#1090;&#1072;%202021%20-%2012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31.12.21\&#1050;&#1088;&#1072;&#1089;&#1086;&#1090;&#1072;%202021%20-%2012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2010485564304462"/>
          <c:y val="0.161665509837616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7433552055993008"/>
          <c:y val="0.54776063233895878"/>
          <c:w val="0.48677559055118103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01.01.2022г.</c:v>
                </c:pt>
              </c:strCache>
            </c:strRef>
          </c:cat>
          <c:val>
            <c:numRef>
              <c:f>'Осн параметры'!$B$4:$B$8</c:f>
              <c:numCache>
                <c:formatCode>#\ ##0.0</c:formatCode>
                <c:ptCount val="5"/>
                <c:pt idx="0">
                  <c:v>12.8</c:v>
                </c:pt>
                <c:pt idx="1">
                  <c:v>12.8</c:v>
                </c:pt>
                <c:pt idx="2">
                  <c:v>12.109107679999999</c:v>
                </c:pt>
                <c:pt idx="3">
                  <c:v>24.3</c:v>
                </c:pt>
                <c:pt idx="4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C1-49A3-897A-2181F200F0EB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01.01.2022г.</c:v>
                </c:pt>
              </c:strCache>
            </c:strRef>
          </c:cat>
          <c:val>
            <c:numRef>
              <c:f>'Осн параметры'!$C$4:$C$8</c:f>
              <c:numCache>
                <c:formatCode>#\ ##0.0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C1-49A3-897A-2181F200F0EB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01.01.2022г.</c:v>
                </c:pt>
              </c:strCache>
            </c:strRef>
          </c:cat>
          <c:val>
            <c:numRef>
              <c:f>'Осн параметры'!$D$4:$D$8</c:f>
              <c:numCache>
                <c:formatCode>#\ ##0.0</c:formatCode>
                <c:ptCount val="5"/>
                <c:pt idx="0">
                  <c:v>9.1999999999999993</c:v>
                </c:pt>
                <c:pt idx="1">
                  <c:v>2.2000000000000002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C1-49A3-897A-2181F200F0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5943405513650789"/>
          <c:w val="0.85283070866141741"/>
          <c:h val="0.150297639445669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</a:t>
            </a:r>
            <a:r>
              <a:rPr lang="ru-RU" sz="1200" baseline="0"/>
              <a:t> ДОЛГ МУНИЦИПАЛЬНОГО ОБРАЗОВАНИЯ НОВОКУБАНСКИЙ РАЙОН</a:t>
            </a:r>
            <a:endParaRPr lang="ru-RU" sz="12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32619663167104113"/>
          <c:y val="0.51475294014916073"/>
          <c:w val="0.52658114610673667"/>
          <c:h val="0.415623375128501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параметры'!$B$11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параметры'!$A$12:$A$16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01.01.2022г.</c:v>
                </c:pt>
              </c:strCache>
            </c:strRef>
          </c:cat>
          <c:val>
            <c:numRef>
              <c:f>'Осн параметры'!$B$12:$B$16</c:f>
              <c:numCache>
                <c:formatCode>#\ ##0.0</c:formatCode>
                <c:ptCount val="5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E3-4C66-9CB8-28CF4A609D0A}"/>
            </c:ext>
          </c:extLst>
        </c:ser>
        <c:ser>
          <c:idx val="1"/>
          <c:order val="1"/>
          <c:tx>
            <c:strRef>
              <c:f>'Осн параметры'!$C$11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параметры'!$A$12:$A$16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01.01.2022г.</c:v>
                </c:pt>
              </c:strCache>
            </c:strRef>
          </c:cat>
          <c:val>
            <c:numRef>
              <c:f>'Осн параметры'!$C$12:$C$14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E3-4C66-9CB8-28CF4A609D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38656"/>
        <c:axId val="-1117447360"/>
      </c:barChart>
      <c:catAx>
        <c:axId val="-11174386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7360"/>
        <c:crosses val="autoZero"/>
        <c:auto val="1"/>
        <c:lblAlgn val="ctr"/>
        <c:lblOffset val="100"/>
        <c:noMultiLvlLbl val="0"/>
      </c:catAx>
      <c:valAx>
        <c:axId val="-111744736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3865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627089023133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62.855071719999991</c:v>
                </c:pt>
                <c:pt idx="8">
                  <c:v>65.700933479999975</c:v>
                </c:pt>
                <c:pt idx="9">
                  <c:v>111.60705233000003</c:v>
                </c:pt>
                <c:pt idx="10">
                  <c:v>98.72286093999999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7B-4E46-9EDC-7ED5B599D847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7B-4E46-9EDC-7ED5B599D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4.6265866349339678E-2"/>
                  <c:y val="-6.206559081252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7B-4E46-9EDC-7ED5B599D847}"/>
                </c:ext>
              </c:extLst>
            </c:dLbl>
            <c:dLbl>
              <c:idx val="3"/>
              <c:layout>
                <c:manualLayout>
                  <c:x val="-1.7094387278921087E-2"/>
                  <c:y val="-3.98584035056697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7B-4E46-9EDC-7ED5B599D847}"/>
                </c:ext>
              </c:extLst>
            </c:dLbl>
            <c:dLbl>
              <c:idx val="8"/>
              <c:layout>
                <c:manualLayout>
                  <c:x val="-3.7059446311073781E-2"/>
                  <c:y val="4.15545057825068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07B-4E46-9EDC-7ED5B599D847}"/>
                </c:ext>
              </c:extLst>
            </c:dLbl>
            <c:dLbl>
              <c:idx val="9"/>
              <c:layout>
                <c:manualLayout>
                  <c:x val="-3.8911492603481403E-2"/>
                  <c:y val="4.8338914889854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07B-4E46-9EDC-7ED5B599D847}"/>
                </c:ext>
              </c:extLst>
            </c:dLbl>
            <c:dLbl>
              <c:idx val="10"/>
              <c:layout>
                <c:manualLayout>
                  <c:x val="-5.5579909235148633E-2"/>
                  <c:y val="5.17311194435288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07B-4E46-9EDC-7ED5B599D847}"/>
                </c:ext>
              </c:extLst>
            </c:dLbl>
            <c:dLbl>
              <c:idx val="11"/>
              <c:layout>
                <c:manualLayout>
                  <c:x val="-4.6319677773111204E-2"/>
                  <c:y val="5.5123323997202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07B-4E46-9EDC-7ED5B599D8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07B-4E46-9EDC-7ED5B599D847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707825843481E-2"/>
                  <c:y val="4.3885778329315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7B-4E46-9EDC-7ED5B599D847}"/>
                </c:ext>
              </c:extLst>
            </c:dLbl>
            <c:dLbl>
              <c:idx val="5"/>
              <c:layout>
                <c:manualLayout>
                  <c:x val="-5.0023770357926177E-2"/>
                  <c:y val="6.86921422118989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07B-4E46-9EDC-7ED5B599D847}"/>
                </c:ext>
              </c:extLst>
            </c:dLbl>
            <c:dLbl>
              <c:idx val="7"/>
              <c:layout>
                <c:manualLayout>
                  <c:x val="-2.409512226422145E-2"/>
                  <c:y val="3.81623012288327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7B-4E46-9EDC-7ED5B599D847}"/>
                </c:ext>
              </c:extLst>
            </c:dLbl>
            <c:dLbl>
              <c:idx val="9"/>
              <c:layout>
                <c:manualLayout>
                  <c:x val="-1.8538983386999063E-2"/>
                  <c:y val="-3.98584035056697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07B-4E46-9EDC-7ED5B599D847}"/>
                </c:ext>
              </c:extLst>
            </c:dLbl>
            <c:dLbl>
              <c:idx val="10"/>
              <c:layout>
                <c:manualLayout>
                  <c:x val="-2.7799214849036354E-2"/>
                  <c:y val="-5.00350171666918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07B-4E46-9EDC-7ED5B599D847}"/>
                </c:ext>
              </c:extLst>
            </c:dLbl>
            <c:dLbl>
              <c:idx val="11"/>
              <c:layout>
                <c:manualLayout>
                  <c:x val="-1.8538983386999063E-2"/>
                  <c:y val="-5.00350171666918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07B-4E46-9EDC-7ED5B599D8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155.67036594650227</c:v>
                </c:pt>
                <c:pt idx="4">
                  <c:v>127.75226933206807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111.52881742387113</c:v>
                </c:pt>
                <c:pt idx="8">
                  <c:v>112.26416018722108</c:v>
                </c:pt>
                <c:pt idx="9">
                  <c:v>119.58232302753929</c:v>
                </c:pt>
                <c:pt idx="10">
                  <c:v>114.97443529412723</c:v>
                </c:pt>
                <c:pt idx="11">
                  <c:v>116.42858353494661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07B-4E46-9EDC-7ED5B599D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63240968614225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A-48A7-B7DD-43286B8CD61E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4A-48A7-B7DD-43286B8CD6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4A-48A7-B7DD-43286B8CD61E}"/>
                </c:ext>
              </c:extLst>
            </c:dLbl>
            <c:dLbl>
              <c:idx val="9"/>
              <c:layout>
                <c:manualLayout>
                  <c:x val="-2.8206665033366E-2"/>
                  <c:y val="3.617491568681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C4A-48A7-B7DD-43286B8CD61E}"/>
                </c:ext>
              </c:extLst>
            </c:dLbl>
            <c:dLbl>
              <c:idx val="10"/>
              <c:layout>
                <c:manualLayout>
                  <c:x val="-4.2615585188296237E-2"/>
                  <c:y val="4.58215598699601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C4A-48A7-B7DD-43286B8CD61E}"/>
                </c:ext>
              </c:extLst>
            </c:dLbl>
            <c:dLbl>
              <c:idx val="11"/>
              <c:layout>
                <c:manualLayout>
                  <c:x val="-9.2787519249615015E-3"/>
                  <c:y val="1.36660792594618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C4A-48A7-B7DD-43286B8CD61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4A-48A7-B7DD-43286B8CD61E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4A-48A7-B7DD-43286B8CD61E}"/>
                </c:ext>
              </c:extLst>
            </c:dLbl>
            <c:dLbl>
              <c:idx val="5"/>
              <c:layout>
                <c:manualLayout>
                  <c:x val="-5.0023770357926177E-2"/>
                  <c:y val="5.22526559920598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4A-48A7-B7DD-43286B8CD61E}"/>
                </c:ext>
              </c:extLst>
            </c:dLbl>
            <c:dLbl>
              <c:idx val="6"/>
              <c:layout>
                <c:manualLayout>
                  <c:x val="-2.450257244855103E-2"/>
                  <c:y val="4.5821559869960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4A-48A7-B7DD-43286B8CD61E}"/>
                </c:ext>
              </c:extLst>
            </c:dLbl>
            <c:dLbl>
              <c:idx val="7"/>
              <c:layout>
                <c:manualLayout>
                  <c:x val="-2.7799214849036354E-2"/>
                  <c:y val="3.9390463747860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4A-48A7-B7DD-43286B8CD61E}"/>
                </c:ext>
              </c:extLst>
            </c:dLbl>
            <c:dLbl>
              <c:idx val="8"/>
              <c:layout>
                <c:manualLayout>
                  <c:x val="-4.0763538895888747E-2"/>
                  <c:y val="4.26060118089102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C4A-48A7-B7DD-43286B8CD61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  <c:pt idx="9">
                  <c:v>109.75200204165851</c:v>
                </c:pt>
                <c:pt idx="10">
                  <c:v>120.65724082168627</c:v>
                </c:pt>
                <c:pt idx="11">
                  <c:v>123.69161871724069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C4A-48A7-B7DD-43286B8CD6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101.48382643634439</c:v>
                </c:pt>
                <c:pt idx="1">
                  <c:v>110.38897434162682</c:v>
                </c:pt>
                <c:pt idx="2">
                  <c:v>168.29823837404066</c:v>
                </c:pt>
                <c:pt idx="3">
                  <c:v>109.53483179806634</c:v>
                </c:pt>
                <c:pt idx="4">
                  <c:v>96.472239444844064</c:v>
                </c:pt>
                <c:pt idx="5">
                  <c:v>106.3119286417113</c:v>
                </c:pt>
                <c:pt idx="6">
                  <c:v>96.150098305990326</c:v>
                </c:pt>
                <c:pt idx="7">
                  <c:v>101.30994406651017</c:v>
                </c:pt>
                <c:pt idx="8">
                  <c:v>104.94840252502145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0F-4A33-A093-3B0D228FC8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</a:t>
            </a:r>
            <a:r>
              <a:rPr lang="ru-RU" sz="14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506041971897528E-2"/>
          <c:y val="0.19607142616170409"/>
          <c:w val="0.41470921000021443"/>
          <c:h val="0.77644981074023844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505.80831316000001</c:v>
                </c:pt>
                <c:pt idx="1">
                  <c:v>116.80314555</c:v>
                </c:pt>
                <c:pt idx="2">
                  <c:v>95.071436899999966</c:v>
                </c:pt>
                <c:pt idx="3">
                  <c:v>60.190714810000003</c:v>
                </c:pt>
                <c:pt idx="4">
                  <c:v>61.691805089999995</c:v>
                </c:pt>
                <c:pt idx="5">
                  <c:v>1732.4711259400001</c:v>
                </c:pt>
                <c:pt idx="6" formatCode="0.0">
                  <c:v>80.52196142999999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72-4534-A3A9-80F2A5D5025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434293116406276"/>
          <c:y val="0.27815179914849975"/>
          <c:w val="0.41192674783652838"/>
          <c:h val="0.6630622971614408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443458220084281E-2"/>
          <c:y val="0.15888870406111474"/>
          <c:w val="0.40560127190515005"/>
          <c:h val="0.80488184285200237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383.15424294999997</c:v>
                </c:pt>
                <c:pt idx="1">
                  <c:v>93.681282990000014</c:v>
                </c:pt>
                <c:pt idx="2">
                  <c:v>36.743806049999996</c:v>
                </c:pt>
                <c:pt idx="3">
                  <c:v>1490.0997943499999</c:v>
                </c:pt>
                <c:pt idx="4" formatCode="0.0">
                  <c:v>44.756991320000004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AB-4C58-917A-779DCED40D5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0179806440621111"/>
          <c:y val="0.25375546450274328"/>
          <c:w val="0.38678521974946301"/>
          <c:h val="0.5464085140798163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9,7%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0,8 %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9,2%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2,8%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54,5%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8,1 %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2 665,9,8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80920" cy="546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2021 год</a:t>
            </a:r>
            <a:endParaRPr lang="ru-RU" sz="3000" b="0" strike="noStrike" spc="-1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887376749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12 мес. 2021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2 846,0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2 652,5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1 966,7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1 732,5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2 848,3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2 666,0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2970647443"/>
              </p:ext>
            </p:extLst>
          </p:nvPr>
        </p:nvGraphicFramePr>
        <p:xfrm>
          <a:off x="167040" y="3853800"/>
          <a:ext cx="6357240" cy="243960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12 мес. 2021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2 244,6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2 048,3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525,7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558,2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1 718,9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1 490,1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2 188,0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2 033,4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49500"/>
              </p:ext>
            </p:extLst>
          </p:nvPr>
        </p:nvGraphicFramePr>
        <p:xfrm>
          <a:off x="-566540" y="5856810"/>
          <a:ext cx="4572000" cy="320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248988"/>
              </p:ext>
            </p:extLst>
          </p:nvPr>
        </p:nvGraphicFramePr>
        <p:xfrm>
          <a:off x="2978870" y="6288521"/>
          <a:ext cx="4342710" cy="2519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408992"/>
              </p:ext>
            </p:extLst>
          </p:nvPr>
        </p:nvGraphicFramePr>
        <p:xfrm>
          <a:off x="0" y="1066802"/>
          <a:ext cx="6857280" cy="3743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5886582"/>
              </p:ext>
            </p:extLst>
          </p:nvPr>
        </p:nvGraphicFramePr>
        <p:xfrm>
          <a:off x="0" y="5193720"/>
          <a:ext cx="6857280" cy="394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01160" y="67302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1229243015"/>
              </p:ext>
            </p:extLst>
          </p:nvPr>
        </p:nvGraphicFramePr>
        <p:xfrm>
          <a:off x="5473080" y="4216320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505,8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1 732,5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667858"/>
              </p:ext>
            </p:extLst>
          </p:nvPr>
        </p:nvGraphicFramePr>
        <p:xfrm>
          <a:off x="1" y="828721"/>
          <a:ext cx="6857280" cy="2711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662436"/>
              </p:ext>
            </p:extLst>
          </p:nvPr>
        </p:nvGraphicFramePr>
        <p:xfrm>
          <a:off x="27899" y="3383851"/>
          <a:ext cx="5549761" cy="2964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12660" y="4878966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2 652,6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4932"/>
              </p:ext>
            </p:extLst>
          </p:nvPr>
        </p:nvGraphicFramePr>
        <p:xfrm>
          <a:off x="93268" y="6270454"/>
          <a:ext cx="6010352" cy="2873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1007502685"/>
              </p:ext>
            </p:extLst>
          </p:nvPr>
        </p:nvGraphicFramePr>
        <p:xfrm>
          <a:off x="5366160" y="7019280"/>
          <a:ext cx="965160" cy="154692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383,2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1 490,1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1" name="CustomShape 4"/>
          <p:cNvSpPr/>
          <p:nvPr/>
        </p:nvSpPr>
        <p:spPr>
          <a:xfrm>
            <a:off x="1212660" y="7639429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2 048,4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2273085999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2021 год, 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 -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декабрь 2021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2021 года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2 969,3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2 166,8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73,0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274,3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258,8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94,3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100,0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22,6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91,1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259,7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244,7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94,2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250,0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227,9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91,2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1 512,8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1 451,6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96,0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222,2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214,9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96,7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18,0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12,9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71,7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158,0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154,1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97,5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123,6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73,5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59,5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100,0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2170938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январь-декабрь 2021 года муниципальные программы Новокубанского района исполнены в сумме 2 464,6 млн. руб., что составляет 93,5 %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828935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– декабрь 2021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1 335,4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2 464,6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6558</TotalTime>
  <Words>653</Words>
  <Application>Microsoft Office PowerPoint</Application>
  <PresentationFormat>Экран (4:3)</PresentationFormat>
  <Paragraphs>260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717</cp:revision>
  <cp:lastPrinted>2021-06-28T07:36:31Z</cp:lastPrinted>
  <dcterms:modified xsi:type="dcterms:W3CDTF">2022-04-28T11:34:38Z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